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0" r:id="rId10"/>
    <p:sldId id="264" r:id="rId11"/>
    <p:sldId id="281" r:id="rId12"/>
    <p:sldId id="267" r:id="rId13"/>
    <p:sldId id="275" r:id="rId14"/>
    <p:sldId id="268" r:id="rId15"/>
    <p:sldId id="273" r:id="rId16"/>
    <p:sldId id="270" r:id="rId17"/>
    <p:sldId id="271" r:id="rId18"/>
    <p:sldId id="269" r:id="rId19"/>
    <p:sldId id="272" r:id="rId20"/>
    <p:sldId id="265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Work Sans" pitchFamily="2" charset="0"/>
      <p:regular r:id="rId27"/>
      <p:bold r:id="rId28"/>
      <p:italic r:id="rId29"/>
      <p:boldItalic r:id="rId30"/>
    </p:embeddedFont>
    <p:embeddedFont>
      <p:font typeface="Work Sans Light" pitchFamily="2" charset="0"/>
      <p:regular r:id="rId31"/>
      <p:bold r:id="rId32"/>
      <p:italic r:id="rId33"/>
      <p:boldItalic r:id="rId34"/>
    </p:embeddedFont>
    <p:embeddedFont>
      <p:font typeface="Work Sans Medium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jv9K5PTdX4YFVRSfvcXI9FsKm/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70522BEB-E36D-A5CD-3CA5-29B154992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6A851308-758D-6545-9D82-49A97C4293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7AE3277A-3BED-EFCE-786E-04FA270AC4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6185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43EEC96-F371-A673-6DFE-461874B72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D9512C78-8F92-C118-4AFA-021C75AB1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D6BAD09D-E533-7762-CA81-B6401FBE4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2032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D550784-F48C-477B-AF22-03EE2B82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BC215B70-742A-58F4-FC4F-65D177592F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E1698455-5B4A-4709-3CF0-F22226B7CF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059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F6B96338-C6AE-C5A5-9DA3-00907ABC6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B3B1ACD5-849C-1F03-8A8D-F6BD9691A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A5EDFBB-F026-3262-7358-52759F9C56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3332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27AE56E5-0264-C61C-A002-FEFF35C9B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8F61B7DC-CB5F-38B4-10C4-CC7F97F30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559F343-6644-422E-9E83-A4DEF7D536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1804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F61F436-B2FD-548D-E652-A76EA6D7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9142EBD5-CD7B-5D21-56C4-AF7E4FFAD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38921630-8949-6342-1734-C822A4D64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2097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BCB4848-FD98-F89F-4AD9-DC5FFB1CF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A17BBCD5-5A42-2174-7712-3738648FED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08C9DFD-33C4-D9EB-862C-106B12E96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6448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03C2FFE7-7F77-DB0B-3C6E-41E247A61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E6DA0B5A-3B42-700F-B06B-6EBD3E4C8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373D365-7686-B9A3-CDB2-4AE9D440BE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4313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A56BF846-424F-C72A-79B3-026CF5C0D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4AABC2B3-4C67-B8E5-630C-4FCFE33EE8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8467C50C-6913-3B69-3B0B-EEDC7F181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4879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D086E987-D826-5D79-A5C5-8186094DA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5502F612-CE79-C71D-A22F-8C2F1601E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137E015F-7F72-5650-6951-7E1C702075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4961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hyperlink" Target="Proyecto.pdf" TargetMode="External"/><Relationship Id="rId7" Type="http://schemas.openxmlformats.org/officeDocument/2006/relationships/slide" Target="slide1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8.xml"/><Relationship Id="rId11" Type="http://schemas.openxmlformats.org/officeDocument/2006/relationships/image" Target="../media/image7.png"/><Relationship Id="rId5" Type="http://schemas.openxmlformats.org/officeDocument/2006/relationships/slide" Target="slide14.xml"/><Relationship Id="rId10" Type="http://schemas.openxmlformats.org/officeDocument/2006/relationships/image" Target="../media/image6.png"/><Relationship Id="rId4" Type="http://schemas.openxmlformats.org/officeDocument/2006/relationships/slide" Target="slide11.xml"/><Relationship Id="rId9" Type="http://schemas.openxmlformats.org/officeDocument/2006/relationships/slide" Target="slide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../03_RECOLECCION%20DE%20INFORMACION/Recoleccion%20de%20informaci&#243;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hyperlink" Target="https://docs.google.com/spreadsheets/d/1Yb7f9xmtkmtta0q1OItWk3VeGJFEZQcz/edit?usp=drive_link&amp;ouid=102457317958778539548&amp;rtpof=true&amp;sd=tru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3_RECOLECCION%20DE%20INFORMACION/Recoleccion%20de%20informaci%C3%B3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hyperlink" Target="https://docs.google.com/spreadsheets/d/1Yb7f9xmtkmtta0q1OItWk3VeGJFEZQcz/edit?usp=drive_link&amp;ouid=102457317958778539548&amp;rtpof=true&amp;sd=tru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3_RECOLECCION%20DE%20INFORMACION/Recoleccion%20de%20informaci%C3%B3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02_MAPA%20DE%20PROCESOS/Mapa%20de%20procesos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../02_MAPA%20DE%20PROCESOS/FACT.png" TargetMode="External"/><Relationship Id="rId3" Type="http://schemas.openxmlformats.org/officeDocument/2006/relationships/hyperlink" Target="../02_MAPA%20DE%20PROCESOS/Diagrama%20proceso%20Motion%20Parts.pdf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../02_MAPA%20DE%20PROCESOS/VENTA.png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7.png"/><Relationship Id="rId10" Type="http://schemas.openxmlformats.org/officeDocument/2006/relationships/hyperlink" Target="../02_MAPA%20DE%20PROCESOS/ENVIO.png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../05_FORMATO%20DE%20CASOS%20DE%20USO/jpg/Modulos!Usuarios_0.jpg" TargetMode="External"/><Relationship Id="rId13" Type="http://schemas.openxmlformats.org/officeDocument/2006/relationships/image" Target="../media/image34.png"/><Relationship Id="rId3" Type="http://schemas.openxmlformats.org/officeDocument/2006/relationships/hyperlink" Target="../05_FORMATO%20DE%20CASOS%20DE%20USO/jpg/Modulos!Reportes_1.jpg" TargetMode="External"/><Relationship Id="rId7" Type="http://schemas.openxmlformats.org/officeDocument/2006/relationships/image" Target="../media/image7.png"/><Relationship Id="rId12" Type="http://schemas.openxmlformats.org/officeDocument/2006/relationships/hyperlink" Target="../05_FORMATO%20DE%20CASOS%20DE%20USO/jpg/Modulos!Inventarios_2.j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33.png"/><Relationship Id="rId5" Type="http://schemas.openxmlformats.org/officeDocument/2006/relationships/hyperlink" Target="../05_FORMATO%20DE%20CASOS%20DE%20USO/CasosUso.pdf" TargetMode="External"/><Relationship Id="rId15" Type="http://schemas.openxmlformats.org/officeDocument/2006/relationships/image" Target="../media/image35.png"/><Relationship Id="rId10" Type="http://schemas.openxmlformats.org/officeDocument/2006/relationships/hyperlink" Target="../05_FORMATO%20DE%20CASOS%20DE%20USO/jpg/Modulos!Env&#237;os_4.jpg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32.png"/><Relationship Id="rId14" Type="http://schemas.openxmlformats.org/officeDocument/2006/relationships/hyperlink" Target="../05_FORMATO%20DE%20CASOS%20DE%20USO/jpg/Modulos!Ventas_3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05_FORMATO%20DE%20CASOS%20DE%20USO/PL01%20-%20Casos%20Uso%20Extendido.pdf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04_REQUISITOS%20FUNCIONALES%20Y%20NO%20FUNCIONALES/Historia%20de%20Usuarios.docx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R1o/SENA/blob/main/TRIMESTRE%20I/06_VALDACION%20DE%20REQUISITOS/mockup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1133200" y="2967300"/>
            <a:ext cx="469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MX" sz="54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Motion Parts</a:t>
            </a:r>
            <a:endParaRPr sz="4000" b="1" i="0" u="none" strike="noStrike" cap="none" dirty="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6498775" y="2761828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8500325" y="2761825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338" y="27618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0;p4">
            <a:extLst>
              <a:ext uri="{FF2B5EF4-FFF2-40B4-BE49-F238E27FC236}">
                <a16:creationId xmlns:a16="http://schemas.microsoft.com/office/drawing/2014/main" id="{E999C96E-A648-308B-BE85-4CCD4757125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3211" y="2967300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888650" y="1967418"/>
            <a:ext cx="3854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 action="ppaction://hlinkfile"/>
              </a:rPr>
              <a:t>Plan de Proyecto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4" action="ppaction://hlinksldjump"/>
              </a:rPr>
              <a:t>Levantamiento de Información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5" action="ppaction://hlinksldjump"/>
              </a:rPr>
              <a:t>Diagrama de Procesos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 action="ppaction://hlinksldjump"/>
              </a:rPr>
              <a:t>IEEE-830 o Historias de Usuario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 action="ppaction://hlinksldjump"/>
              </a:rPr>
              <a:t>Diagrama Casos de Uso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8" action="ppaction://hlinksldjump"/>
              </a:rPr>
              <a:t>Casos de Uso Extendido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9" action="ppaction://hlinksldjump"/>
              </a:rPr>
              <a:t>Prototipo No Funcional - Wireframes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634304" y="1581078"/>
            <a:ext cx="3239167" cy="347863"/>
            <a:chOff x="668953" y="1494678"/>
            <a:chExt cx="3239167" cy="347863"/>
          </a:xfrm>
        </p:grpSpPr>
        <p:sp>
          <p:nvSpPr>
            <p:cNvPr id="184" name="Google Shape;184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14"/>
          <p:cNvSpPr txBox="1"/>
          <p:nvPr/>
        </p:nvSpPr>
        <p:spPr>
          <a:xfrm>
            <a:off x="761476" y="4181698"/>
            <a:ext cx="38544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7" name="Google Shape;187;p14"/>
          <p:cNvGrpSpPr/>
          <p:nvPr/>
        </p:nvGrpSpPr>
        <p:grpSpPr>
          <a:xfrm>
            <a:off x="456234" y="3809557"/>
            <a:ext cx="3239167" cy="347863"/>
            <a:chOff x="668953" y="1494678"/>
            <a:chExt cx="3239167" cy="347863"/>
          </a:xfrm>
        </p:grpSpPr>
        <p:sp>
          <p:nvSpPr>
            <p:cNvPr id="188" name="Google Shape;188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91" name="Google Shape;191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4" name="Google Shape;194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5" name="Google Shape;195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8" name="Google Shape;198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199" name="Google Shape;199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63076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6ADFC697-2112-5B1F-E7DF-DFB53F506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6847353B-ABDF-6A6F-EBD4-6EEE3F370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B8DB8426-077A-5446-C084-5E885D3405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A6276389-CA2E-7217-4DC0-6523E6A1BB4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C1C04EC-516E-E1D4-42BF-FC1D425FDD83}"/>
              </a:ext>
            </a:extLst>
          </p:cNvPr>
          <p:cNvSpPr txBox="1"/>
          <p:nvPr/>
        </p:nvSpPr>
        <p:spPr>
          <a:xfrm>
            <a:off x="941060" y="1580227"/>
            <a:ext cx="110612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 fontAlgn="base"/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Objetivo del Ecommerce y Visión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Productos e Inventario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Integración con la Facturación Electrónica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Proceso de Pago y Métodos de Pago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Perfil de los Clientes y la Experiencia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Logística y Envíos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Administración y Control del Sistema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Seguridad y Cumplimiento Normativo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Expectativas de Resultados y Éxito del Proyecto</a:t>
            </a:r>
            <a:br>
              <a:rPr lang="es-MX" b="0" dirty="0">
                <a:effectLst/>
                <a:latin typeface="Work Sans Light" pitchFamily="2" charset="0"/>
              </a:rPr>
            </a:br>
            <a:endParaRPr lang="es-MX" dirty="0">
              <a:latin typeface="Work Sans Light" pitchFamily="2" charset="0"/>
            </a:endParaRPr>
          </a:p>
        </p:txBody>
      </p:sp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37515824-5C00-A52C-85F1-83A4FD598207}"/>
              </a:ext>
            </a:extLst>
          </p:cNvPr>
          <p:cNvSpPr txBox="1"/>
          <p:nvPr/>
        </p:nvSpPr>
        <p:spPr>
          <a:xfrm>
            <a:off x="7603556" y="5544200"/>
            <a:ext cx="3918633" cy="66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 action="ppaction://hlinkfile"/>
              </a:rPr>
              <a:t>Análisis de la información PDF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 action="ppaction://hlinkfile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 action="ppaction://hlinkfile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7E2D7E-20C0-4D26-BB51-583E1E58C1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871"/>
          <a:stretch/>
        </p:blipFill>
        <p:spPr>
          <a:xfrm>
            <a:off x="7808687" y="2409026"/>
            <a:ext cx="3293176" cy="31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36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D1CB378E-2F2B-2C04-2FEC-44947246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46833AF8-33F9-4271-005C-86096E1705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4E2BEA57-532D-A28E-0AA9-C60F24EC08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845AEA6E-9B69-FE3C-800B-8E58E08C98D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A71AE185-3737-80EF-5890-4BC86F6CAAB2}"/>
              </a:ext>
            </a:extLst>
          </p:cNvPr>
          <p:cNvSpPr txBox="1"/>
          <p:nvPr/>
        </p:nvSpPr>
        <p:spPr>
          <a:xfrm>
            <a:off x="985684" y="6042081"/>
            <a:ext cx="10515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Análisis de la información PDF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2B0787-600C-49B2-29B3-FCFA3CA07885}"/>
              </a:ext>
            </a:extLst>
          </p:cNvPr>
          <p:cNvSpPr txBox="1"/>
          <p:nvPr/>
        </p:nvSpPr>
        <p:spPr>
          <a:xfrm>
            <a:off x="565355" y="1607319"/>
            <a:ext cx="11061290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Objetivo del Ecommerce y Visión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Optimizar ventas, ampliar la base de clientes y fortalecer la relación con ellos mediante una plataforma moderna. Se espera incrementar las ventas un 20-30% en el primer año.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Productos e Inventario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Inventario organizado por categorías con referencias únicas y detalles técnicos. Catálogo con descripciones completas, imágenes de alta calidad y compatibilidad precisa. Automatización en la actualización del inventario.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Integración con la Facturación Electrónica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Integración con MAIAERP para automatizar la facturación. Cumplimiento con estándares de la DIAN y validación en tiempo real.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Proceso de Pago y Métodos de Pago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Métodos de pago: tarjeta de crédito, débito, transferencias bancarias y pagos en efectivo. Posibilidad de financiamiento en colaboración con entidades bancarias. Cumplimiento con estándares PCI DSS para garantizar seguridad en pagos.</a:t>
            </a:r>
            <a:endParaRPr lang="es-MX" sz="1600" b="0" dirty="0">
              <a:effectLst/>
              <a:latin typeface="Work Sans Light" pitchFamily="2" charset="0"/>
            </a:endParaRPr>
          </a:p>
          <a:p>
            <a:br>
              <a:rPr lang="es-MX" b="0" dirty="0">
                <a:effectLst/>
                <a:latin typeface="Work Sans Light" pitchFamily="2" charset="0"/>
              </a:rPr>
            </a:br>
            <a:br>
              <a:rPr lang="es-MX" b="0" dirty="0">
                <a:effectLst/>
                <a:latin typeface="Work Sans Light" pitchFamily="2" charset="0"/>
              </a:rPr>
            </a:br>
            <a:endParaRPr lang="es-MX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46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FDE64A1D-10F6-3B54-7E43-E7D07EBA4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34AA1A41-8C8E-F2E4-E487-C4A77F364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8C6AF229-285D-3528-141B-F9CF7242C4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7B64A583-E82B-6D6E-DA5C-F30E6C40841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E97B177D-6F06-947D-4CEB-AFB6518698A5}"/>
              </a:ext>
            </a:extLst>
          </p:cNvPr>
          <p:cNvSpPr txBox="1"/>
          <p:nvPr/>
        </p:nvSpPr>
        <p:spPr>
          <a:xfrm>
            <a:off x="985684" y="6042081"/>
            <a:ext cx="10515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Análisis de la información PDF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8675596-38B3-8DA0-07D6-938451A5A683}"/>
              </a:ext>
            </a:extLst>
          </p:cNvPr>
          <p:cNvSpPr txBox="1"/>
          <p:nvPr/>
        </p:nvSpPr>
        <p:spPr>
          <a:xfrm>
            <a:off x="565355" y="1607319"/>
            <a:ext cx="1106129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Perfil de los Clientes y la Experiencia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Clientes: propietarios de vehículos, mecánicos y talleres. Prioridades: proceso de compra ágil, claridad en compatibilidad y soporte accesible. Funcionalidades en cuentas: historial de compras, facturas descargables y alertas personalizadas.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Logística y Envíos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Opciones de envío: estándar, exprés y recogida en tienda. Sistema de rastreo en tiempo real para pedidos. Tarifas diferenciadas y embalajes especiales para productos grandes o pesados.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Administración y Control del Sistema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Panel intuitivo para gestión de inventarios, pedidos y usuarios. Permisos por rol: administradores (acceso total), ventas (pedidos y facturación) y logística (envíos y seguimiento). Reportes: ventas por categoría, márgenes de beneficio y tiempos de entrega.</a:t>
            </a:r>
            <a:endParaRPr lang="es-MX" sz="1600" b="0" dirty="0">
              <a:effectLst/>
              <a:latin typeface="Work Sans Light" pitchFamily="2" charset="0"/>
            </a:endParaRPr>
          </a:p>
          <a:p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Seguridad y Cumplimiento Normativo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Cumplimiento con la Ley de Protección de Datos en Colombia. Políticas claras para reembolsos y devoluciones según normativas de comercio electrónico.</a:t>
            </a:r>
            <a:br>
              <a:rPr lang="es-MX" sz="1600" b="0" dirty="0">
                <a:effectLst/>
                <a:latin typeface="Work Sans Light" pitchFamily="2" charset="0"/>
              </a:rPr>
            </a:br>
            <a:br>
              <a:rPr lang="es-MX" sz="1600" b="0" dirty="0">
                <a:effectLst/>
                <a:latin typeface="Work Sans Light" pitchFamily="2" charset="0"/>
              </a:rPr>
            </a:br>
            <a:endParaRPr lang="es-MX" sz="1600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505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42E0C8B0-E084-4679-CA5E-6EE75D141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DE7343A3-69A0-0C13-4DAB-765483803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Mapa de Procesos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863B1A5-7E7A-B192-1EEE-000147D511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C0F8E33-E745-B9DA-210A-9014808EE6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BC759E-96F5-4F59-E7C3-498844D6E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103" y="1514580"/>
            <a:ext cx="9605793" cy="527784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4501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A8FC048-A5CE-BFEA-DDA0-D54DE4C00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7446A707-B521-22A3-DDAC-A956EDE91A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Diagrama de Procesos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3A9BF26F-0647-71C8-9516-92D42ACE27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F33CDD78-1807-32F4-85E0-C4117A4901D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hlinkClick r:id="rId6" action="ppaction://hlinkfile"/>
            <a:extLst>
              <a:ext uri="{FF2B5EF4-FFF2-40B4-BE49-F238E27FC236}">
                <a16:creationId xmlns:a16="http://schemas.microsoft.com/office/drawing/2014/main" id="{EF32AFC0-904E-43A9-9261-2B2D655BB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572" y="2465743"/>
            <a:ext cx="2841707" cy="23167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>
            <a:hlinkClick r:id="rId8" action="ppaction://hlinkfile"/>
            <a:extLst>
              <a:ext uri="{FF2B5EF4-FFF2-40B4-BE49-F238E27FC236}">
                <a16:creationId xmlns:a16="http://schemas.microsoft.com/office/drawing/2014/main" id="{73C29845-934A-4471-8D79-F4A0E9136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5269" y="3016783"/>
            <a:ext cx="2957956" cy="24048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n 8">
            <a:hlinkClick r:id="rId10" action="ppaction://hlinkfile"/>
            <a:extLst>
              <a:ext uri="{FF2B5EF4-FFF2-40B4-BE49-F238E27FC236}">
                <a16:creationId xmlns:a16="http://schemas.microsoft.com/office/drawing/2014/main" id="{6B9AECDB-BFFF-4051-B038-DAA167FE631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2500" b="7778"/>
          <a:stretch/>
        </p:blipFill>
        <p:spPr>
          <a:xfrm>
            <a:off x="8436477" y="2421698"/>
            <a:ext cx="2957956" cy="24048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5220C3C-6FAF-4377-864C-482D2AFECCCE}"/>
              </a:ext>
            </a:extLst>
          </p:cNvPr>
          <p:cNvSpPr txBox="1"/>
          <p:nvPr/>
        </p:nvSpPr>
        <p:spPr>
          <a:xfrm>
            <a:off x="1710352" y="519512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4A2B7DC-BEEB-447E-AE6B-77B63F2704DB}"/>
              </a:ext>
            </a:extLst>
          </p:cNvPr>
          <p:cNvSpPr txBox="1"/>
          <p:nvPr/>
        </p:nvSpPr>
        <p:spPr>
          <a:xfrm>
            <a:off x="5345634" y="5830125"/>
            <a:ext cx="1500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FACTURACIÓN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88D7A0C-F094-45FE-B11F-D0553F0C6BC8}"/>
              </a:ext>
            </a:extLst>
          </p:cNvPr>
          <p:cNvSpPr txBox="1"/>
          <p:nvPr/>
        </p:nvSpPr>
        <p:spPr>
          <a:xfrm>
            <a:off x="9543398" y="5195125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ENVIO</a:t>
            </a:r>
          </a:p>
        </p:txBody>
      </p:sp>
    </p:spTree>
    <p:extLst>
      <p:ext uri="{BB962C8B-B14F-4D97-AF65-F5344CB8AC3E}">
        <p14:creationId xmlns:p14="http://schemas.microsoft.com/office/powerpoint/2010/main" val="1364845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C3DE393-2365-38F3-318C-DB338EE6A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hlinkClick r:id="rId3" action="ppaction://hlinkfile"/>
            <a:extLst>
              <a:ext uri="{FF2B5EF4-FFF2-40B4-BE49-F238E27FC236}">
                <a16:creationId xmlns:a16="http://schemas.microsoft.com/office/drawing/2014/main" id="{033472D7-5623-46C0-ABBB-28D0462D4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829" y="2003365"/>
            <a:ext cx="2833079" cy="1901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8ED9A701-3481-0FD3-0601-6BFA6BA55F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A76FB7-F20E-E4B6-B6CA-20A4B797AD5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993D0A1-B089-D18B-4D10-6C629F0343D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hlinkClick r:id="rId8" action="ppaction://hlinkfile"/>
            <a:extLst>
              <a:ext uri="{FF2B5EF4-FFF2-40B4-BE49-F238E27FC236}">
                <a16:creationId xmlns:a16="http://schemas.microsoft.com/office/drawing/2014/main" id="{414DCB78-81EF-4CDF-8864-7EFE47E2CD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236" y="2003365"/>
            <a:ext cx="2820816" cy="1901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>
            <a:hlinkClick r:id="rId10" action="ppaction://hlinkfile"/>
            <a:extLst>
              <a:ext uri="{FF2B5EF4-FFF2-40B4-BE49-F238E27FC236}">
                <a16:creationId xmlns:a16="http://schemas.microsoft.com/office/drawing/2014/main" id="{0EB22671-27D8-46E7-80B6-DEAA6E2EB8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5045" y="2003365"/>
            <a:ext cx="2833079" cy="1917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>
            <a:hlinkClick r:id="rId12" action="ppaction://hlinkfile"/>
            <a:extLst>
              <a:ext uri="{FF2B5EF4-FFF2-40B4-BE49-F238E27FC236}">
                <a16:creationId xmlns:a16="http://schemas.microsoft.com/office/drawing/2014/main" id="{4194A865-9B72-4D1D-9B89-18152046D9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2929" y="4512645"/>
            <a:ext cx="2820816" cy="1901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hlinkClick r:id="rId14" action="ppaction://hlinkfile"/>
            <a:extLst>
              <a:ext uri="{FF2B5EF4-FFF2-40B4-BE49-F238E27FC236}">
                <a16:creationId xmlns:a16="http://schemas.microsoft.com/office/drawing/2014/main" id="{D3B75033-1860-4721-A5AF-15CE5C18FA9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09806" y="4528233"/>
            <a:ext cx="2820815" cy="18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5C67E32-78AE-42D9-8C87-4C2BA322BA75}"/>
              </a:ext>
            </a:extLst>
          </p:cNvPr>
          <p:cNvSpPr txBox="1"/>
          <p:nvPr/>
        </p:nvSpPr>
        <p:spPr>
          <a:xfrm>
            <a:off x="1337492" y="1695588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USUARIOS</a:t>
            </a:r>
            <a:endParaRPr lang="en-US" b="1" dirty="0">
              <a:latin typeface="Work Sans Light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908C55C-8310-44AE-B297-99D6086D1A2B}"/>
              </a:ext>
            </a:extLst>
          </p:cNvPr>
          <p:cNvSpPr txBox="1"/>
          <p:nvPr/>
        </p:nvSpPr>
        <p:spPr>
          <a:xfrm>
            <a:off x="5488393" y="1695588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ENVIO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9028F86-4986-4C27-9416-9700EDE42D51}"/>
              </a:ext>
            </a:extLst>
          </p:cNvPr>
          <p:cNvSpPr txBox="1"/>
          <p:nvPr/>
        </p:nvSpPr>
        <p:spPr>
          <a:xfrm>
            <a:off x="9446216" y="1695588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REPORTES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4B424B1-CC06-4838-B2C8-7911ABA29600}"/>
              </a:ext>
            </a:extLst>
          </p:cNvPr>
          <p:cNvSpPr txBox="1"/>
          <p:nvPr/>
        </p:nvSpPr>
        <p:spPr>
          <a:xfrm>
            <a:off x="3750560" y="4220456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VENTA</a:t>
            </a:r>
            <a:endParaRPr lang="en-US" b="1" dirty="0">
              <a:latin typeface="Work Sans Light" pitchFamily="2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8F11F06-5701-4268-9B72-169CFBDC6641}"/>
              </a:ext>
            </a:extLst>
          </p:cNvPr>
          <p:cNvSpPr txBox="1"/>
          <p:nvPr/>
        </p:nvSpPr>
        <p:spPr>
          <a:xfrm>
            <a:off x="7074185" y="4220456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INVENTARIO</a:t>
            </a:r>
            <a:endParaRPr lang="en-US" b="1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661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1618ECFE-051B-1846-92EF-3008C851F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9DC578BB-D06C-F903-8310-4609F2C40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 - Extendido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68AFFE6C-06DF-D52A-468E-AB8EDC2764B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751D3303-21CC-6BBE-AA14-38BE520290C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F8D1AA-0153-6428-9B98-13E679350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36" y="1527819"/>
            <a:ext cx="5667375" cy="52197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D44BFC-2254-4BDB-A7EF-9902AF1E6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7496" y="1480194"/>
            <a:ext cx="56483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95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9996FD65-279B-2629-203E-62D66ECF1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A5FDC964-915E-A555-FFB1-31F1C8F7A9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Historias de Usuario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B63563C-8EBA-8782-EEC3-F53B169EA9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BC9F7ED-30EC-68AC-9AAC-185E07616FE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B55C58-EEBB-718D-CB4C-43EC1EB4B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822" y="1892249"/>
            <a:ext cx="5347214" cy="35499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447683-47BE-4606-CB79-1FF5FFF79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2542" y="1957464"/>
            <a:ext cx="62865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95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7B6194D6-04BC-A26F-E6DE-55F8438A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B97DA997-F922-FA5A-B8E0-7A8C5861A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Prototipo - Wireframes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3C38D1-AF3B-22FB-C413-F3C9E360A0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B04AE62-AEC7-3663-1BDA-95D186D35C3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29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/>
        </p:nvSpPr>
        <p:spPr>
          <a:xfrm>
            <a:off x="3252162" y="2053168"/>
            <a:ext cx="568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MX" sz="7200" b="0" i="0" u="none" strike="noStrike" cap="none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Motion Parts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2"/>
          <p:cNvSpPr txBox="1"/>
          <p:nvPr/>
        </p:nvSpPr>
        <p:spPr>
          <a:xfrm>
            <a:off x="4168816" y="3654224"/>
            <a:ext cx="38544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Santiago Gomez Riola</a:t>
            </a:r>
            <a:endParaRPr sz="1500" i="0" u="none" strike="noStrike" cap="none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Camilo Pinzón Izaquita</a:t>
            </a:r>
            <a:endParaRPr sz="1500" i="0" u="none" strike="noStrike" cap="none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1"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s-CO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Juan Escobar Castro</a:t>
            </a:r>
            <a:endParaRPr sz="1500" i="0" u="none" strike="noStrike" cap="none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Juan Esteban Peraza Pinzón</a:t>
            </a:r>
            <a:endParaRPr sz="1900" i="0" u="none" strike="noStrike" cap="none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6938A31-1F93-4EED-AE96-33C3671F4B69}"/>
              </a:ext>
            </a:extLst>
          </p:cNvPr>
          <p:cNvSpPr txBox="1"/>
          <p:nvPr/>
        </p:nvSpPr>
        <p:spPr>
          <a:xfrm>
            <a:off x="1068888" y="5531967"/>
            <a:ext cx="10054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Tecnólogo en Análisis y Desarrollo de Software - ADSO, Primer Trimestre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Bogotá, 10 de diciembre de 2024</a:t>
            </a:r>
            <a:endParaRPr lang="es-CO" dirty="0">
              <a:solidFill>
                <a:schemeClr val="bg1"/>
              </a:solidFill>
              <a:latin typeface="Work Sans Light" pitchFamily="2" charset="7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1794209" y="1013775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819261" y="721997"/>
            <a:ext cx="3514740" cy="44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618281" y="1756228"/>
            <a:ext cx="5477719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>
              <a:lnSpc>
                <a:spcPct val="150000"/>
              </a:lnSpc>
              <a:buSzPts val="1600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Este proyecto tiene como objetivo desarrollar un sistema de Ecommerce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Car Eléctricos La 64, una empresa mayorista de autopartes. La plataforma permitirá a los clientes consultar fácilmente el catálogo de productos, realizar compras en línea y automatizar la facturación, integrándose con el sistema MaiaERP para asegurar el cumplimiento fiscal. Además, optimizará la gestión de inventarios, el proceso de ventas y el seguimiento de envíos, mejorando la eficiencia operativa y la experiencia del cliente, tanto a nivel nacional como internacional.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0" y="0"/>
            <a:ext cx="533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 b="0" i="0" u="none" strike="noStrike" cap="none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Motion Parts</a:t>
            </a:r>
            <a:endParaRPr sz="4400" b="0" i="0" u="none" strike="noStrike" cap="none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endParaRPr sz="4400" b="0" i="0" u="none" strike="noStrike" cap="none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126377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26532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653025" y="2489551"/>
            <a:ext cx="45474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5338" y="32589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2889" y="3448554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217085" y="48084"/>
            <a:ext cx="39188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372300" y="1936462"/>
            <a:ext cx="114474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La empresa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Car Eléctricos La 64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enfrenta un desafío significativo debido a la creciente demanda de clientes nacionales e internacionales que buscan acceder fácilmente a su catálogo de productos y realizar compras en línea. Actualmente, esta interacción se limita a la tienda física, lo que genera un cuello de botella en el manejo de la demanda y limita el alcance comercial. Aunque utilizan el sistema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gestionar inventarios y facturación electrónica, este no está integrado con una plataforma de comercio electrónico, lo que genera una desconexión operativa.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Entre las principales necesidades de la empresa se encuentra la sincronización automática del catálogo de productos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que los clientes puedan explorar los artículos disponibles de manera organizada y actualizada a tiempo real. </a:t>
            </a:r>
            <a:endParaRPr dirty="0"/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9456" y="1708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3796" y="170865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8;p5" descr="MAIA CLOUD ERP – Tiresia">
            <a:extLst>
              <a:ext uri="{FF2B5EF4-FFF2-40B4-BE49-F238E27FC236}">
                <a16:creationId xmlns:a16="http://schemas.microsoft.com/office/drawing/2014/main" id="{26BE5F1F-45EF-4ECA-A46C-58B9603F7D3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0094" y="5722073"/>
            <a:ext cx="3306003" cy="713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2666948" y="633471"/>
            <a:ext cx="62104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2132501" y="350492"/>
            <a:ext cx="7178358" cy="47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1016449" y="1238640"/>
            <a:ext cx="10188129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Desarrollar una plataforma de comercio electrónico para Car Eléctricos La 64 que permita gestionar el catálogo de productos, realizar compras en línea, generar facturación electrónica sincronizada con MaiaERP y proporcionar información sobre el estado de pedidos y envíos, asegurando la integración entre la tienda física y digital.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568141" y="3136179"/>
            <a:ext cx="7509689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1701385" y="2878252"/>
            <a:ext cx="7349080" cy="47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700530" y="3665732"/>
            <a:ext cx="10188129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Usuarios de la empresa Car Eléctricos La 64</a:t>
            </a:r>
          </a:p>
          <a:p>
            <a:pPr marL="800100" indent="-342900">
              <a:lnSpc>
                <a:spcPct val="150000"/>
              </a:lnSpc>
              <a:buSzPts val="1600"/>
              <a:buFont typeface="Arial"/>
              <a:buAutoNum type="arabicPeriod"/>
            </a:pPr>
            <a:r>
              <a:rPr lang="es-CO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los productos de la empresa </a:t>
            </a: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 Eléctricos La 64</a:t>
            </a:r>
            <a:endParaRPr lang="es-CO" sz="1600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8001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las ventas, pagos y envíos de productos de la empresa Car Eléctricos La 64</a:t>
            </a:r>
          </a:p>
          <a:p>
            <a:pPr marL="800100" indent="-342900">
              <a:lnSpc>
                <a:spcPct val="150000"/>
              </a:lnSpc>
              <a:buSzPts val="1600"/>
              <a:buFont typeface="Arial"/>
              <a:buAutoNum type="arabicPeriod"/>
            </a:pPr>
            <a:r>
              <a:rPr lang="es-CO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la facturación electrónica de las ventas que se hagan por medio del comercio electrónico de la empresa </a:t>
            </a: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 Eléctricos La 64, con apoyo del software </a:t>
            </a:r>
            <a:r>
              <a:rPr lang="es-CO" sz="16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MaiaERP</a:t>
            </a:r>
            <a:endParaRPr lang="es-CO" sz="1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8001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reportes gráficos e i</a:t>
            </a:r>
            <a:r>
              <a:rPr lang="es-CO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mpresos de las ventas, pagos y envíos de productos de la empresa Car Eléctricos la 64</a:t>
            </a:r>
            <a:endParaRPr sz="1600" b="0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>
            <a:off x="372300" y="1779770"/>
            <a:ext cx="1144740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La solución consiste en desarrollar una plataforma de comercio electrónico integrada con el sistema de gestión MaiaERP mediante una API, lo que permitirá sincronizar el catálogo de productos, la facturación electrónica y el inventario en tiempo real. Los clientes podrán realizar compras en línea, con opciones de pago seguras, y recibir automáticamente la facturación electrónica al confirmar su compra. Además, se integrará un sistema de gestión de pedidos que permitirá el seguimiento a través de las guías de transporte.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Este proyecto es crucial para Car Eléctricos La 64, ya que responderá a la creciente demanda de clientes, permitiendo a la empresa expandir su alcance y mejorar su competitividad en el mercado digital. La integración de MaiaERP con la tienda en línea optimizará los procesos de ventas, facturación y logística, reduciendo costos operativos, errores, y mejorando la experiencia del cliente al proporcionar una plataforma eficiente y moderna para la compra de autopartes.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1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‘’Con esta integración, Car Eléctricos La 64 no solo optimizará su gestión interna, sino que fortalecerá su presencia digital, lo que contribuirá al crecimiento de sus ventas y a la fidelización de clientes.’’</a:t>
            </a:r>
            <a:endParaRPr dirty="0"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7916" y="4500421"/>
            <a:ext cx="1308401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6114" y="4500421"/>
            <a:ext cx="1442178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44349" y="4617538"/>
            <a:ext cx="2219558" cy="139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8"/>
          <p:cNvCxnSpPr/>
          <p:nvPr/>
        </p:nvCxnSpPr>
        <p:spPr>
          <a:xfrm>
            <a:off x="4057650" y="5257729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1" name="Google Shape;161;p8"/>
          <p:cNvCxnSpPr/>
          <p:nvPr/>
        </p:nvCxnSpPr>
        <p:spPr>
          <a:xfrm>
            <a:off x="7296148" y="5252962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2" name="Google Shape;16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33414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68" name="Google Shape;168;p10"/>
          <p:cNvSpPr txBox="1"/>
          <p:nvPr/>
        </p:nvSpPr>
        <p:spPr>
          <a:xfrm>
            <a:off x="500480" y="1588021"/>
            <a:ext cx="11447400" cy="498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El sistema permitirá la facturación electrónica integrada con MaiaERP, automatizando la generación de facturas al realizar compras. Los usuarios podrán comprar productos en línea, gestionar devoluciones, y administrar su cuenta a través de la gestión de usuarios. El sistema también manejará el inventario, actualizando en tiempo real la disponibilidad de productos, y gestionará las ventas, creando órdenes y generando la facturación electrónica correspondiente. Además, se incluirá un módulo para el rastreo de envíos, permitiendo a los clientes verificar el estado de sus pedidos mediante las guías de transporte proporcionadas por la agencia asignada.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El sistema no gestionará la logística interna, como la preparación física de los pedidos o la administración del almacén, tareas que se realizarán manualmente. Tampoco gestionará directamente las pasarelas de pago, pero se integrará con plataformas de pago externas, ni permitirá ventas sin stock disponible.</a:t>
            </a:r>
            <a:endParaRPr dirty="0"/>
          </a:p>
        </p:txBody>
      </p:sp>
      <p:pic>
        <p:nvPicPr>
          <p:cNvPr id="169" name="Google Shape;16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9B1393B-CFFF-B5EF-683C-9BFA11D7F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881" y="3880861"/>
            <a:ext cx="851357" cy="10390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A3DFFF1-75B9-9F85-B957-583ABA800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449" y="3988667"/>
            <a:ext cx="851357" cy="823444"/>
          </a:xfrm>
          <a:prstGeom prst="rect">
            <a:avLst/>
          </a:prstGeom>
        </p:spPr>
      </p:pic>
      <p:cxnSp>
        <p:nvCxnSpPr>
          <p:cNvPr id="6" name="Google Shape;160;p8">
            <a:extLst>
              <a:ext uri="{FF2B5EF4-FFF2-40B4-BE49-F238E27FC236}">
                <a16:creationId xmlns:a16="http://schemas.microsoft.com/office/drawing/2014/main" id="{3D7CA9A3-B7B9-9B90-CDEB-450161033BBE}"/>
              </a:ext>
            </a:extLst>
          </p:cNvPr>
          <p:cNvCxnSpPr>
            <a:cxnSpLocks/>
          </p:cNvCxnSpPr>
          <p:nvPr/>
        </p:nvCxnSpPr>
        <p:spPr>
          <a:xfrm>
            <a:off x="2276012" y="4459051"/>
            <a:ext cx="487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A85C274-834A-F7A9-6844-194E93B94240}"/>
              </a:ext>
            </a:extLst>
          </p:cNvPr>
          <p:cNvCxnSpPr/>
          <p:nvPr/>
        </p:nvCxnSpPr>
        <p:spPr>
          <a:xfrm>
            <a:off x="4238365" y="3596602"/>
            <a:ext cx="0" cy="160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2DF9D0DD-E9EA-EA8B-66EF-636E26F6E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5994" y="3752563"/>
            <a:ext cx="1174939" cy="1295652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FFFCAE1-2A25-7C31-636F-6BE68F48336E}"/>
              </a:ext>
            </a:extLst>
          </p:cNvPr>
          <p:cNvCxnSpPr/>
          <p:nvPr/>
        </p:nvCxnSpPr>
        <p:spPr>
          <a:xfrm>
            <a:off x="6499787" y="3596602"/>
            <a:ext cx="0" cy="160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>
            <a:extLst>
              <a:ext uri="{FF2B5EF4-FFF2-40B4-BE49-F238E27FC236}">
                <a16:creationId xmlns:a16="http://schemas.microsoft.com/office/drawing/2014/main" id="{CB1E34FF-7C91-BB96-EBC5-69950C8FE6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8587" y="3811656"/>
            <a:ext cx="1937672" cy="110826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4F20C2-BCA7-C967-01EA-BDEB205ED1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29" b="97386" l="8537" r="93902">
                        <a14:foregroundMark x1="41463" y1="25490" x2="41463" y2="25490"/>
                        <a14:foregroundMark x1="55488" y1="9804" x2="55488" y2="9804"/>
                        <a14:foregroundMark x1="58537" y1="5882" x2="58537" y2="5882"/>
                        <a14:foregroundMark x1="86507" y1="78431" x2="87022" y2="78172"/>
                        <a14:foregroundMark x1="85816" y1="78779" x2="86507" y2="78431"/>
                        <a14:foregroundMark x1="83911" y1="79739" x2="84620" y2="79382"/>
                        <a14:foregroundMark x1="82613" y1="80392" x2="83911" y2="79739"/>
                        <a14:foregroundMark x1="81314" y1="81046" x2="82613" y2="80392"/>
                        <a14:foregroundMark x1="80775" y1="81317" x2="81314" y2="81046"/>
                        <a14:foregroundMark x1="88082" y1="71831" x2="88415" y2="64706"/>
                        <a14:foregroundMark x1="87927" y1="75163" x2="87978" y2="74064"/>
                        <a14:foregroundMark x1="87866" y1="76471" x2="87927" y2="75163"/>
                        <a14:foregroundMark x1="87836" y1="77124" x2="87866" y2="76471"/>
                        <a14:foregroundMark x1="88415" y1="64706" x2="63415" y2="49673"/>
                        <a14:foregroundMark x1="63415" y1="49673" x2="23780" y2="66013"/>
                        <a14:foregroundMark x1="23780" y1="66013" x2="15854" y2="72549"/>
                        <a14:foregroundMark x1="15854" y1="72549" x2="28049" y2="86928"/>
                        <a14:foregroundMark x1="28049" y1="86928" x2="46951" y2="98039"/>
                        <a14:foregroundMark x1="87195" y1="68627" x2="87195" y2="68627"/>
                        <a14:foregroundMark x1="90854" y1="69281" x2="90854" y2="69281"/>
                        <a14:foregroundMark x1="92683" y1="66013" x2="92683" y2="66013"/>
                        <a14:foregroundMark x1="63415" y1="47059" x2="63415" y2="47059"/>
                        <a14:foregroundMark x1="67073" y1="49673" x2="67683" y2="50327"/>
                        <a14:foregroundMark x1="70732" y1="51634" x2="70732" y2="51634"/>
                        <a14:foregroundMark x1="69512" y1="50980" x2="90854" y2="65359"/>
                        <a14:foregroundMark x1="90854" y1="65359" x2="93902" y2="65359"/>
                        <a14:backgroundMark x1="66463" y1="94118" x2="66463" y2="94118"/>
                        <a14:backgroundMark x1="85976" y1="80392" x2="85976" y2="80392"/>
                        <a14:backgroundMark x1="84756" y1="79085" x2="85976" y2="78431"/>
                        <a14:backgroundMark x1="89024" y1="75163" x2="89024" y2="75163"/>
                        <a14:backgroundMark x1="87195" y1="77124" x2="87195" y2="77124"/>
                        <a14:backgroundMark x1="87195" y1="78431" x2="87195" y2="78431"/>
                        <a14:backgroundMark x1="89024" y1="77778" x2="89024" y2="77778"/>
                        <a14:backgroundMark x1="87195" y1="76471" x2="87195" y2="76471"/>
                        <a14:backgroundMark x1="87805" y1="75163" x2="87805" y2="75163"/>
                        <a14:backgroundMark x1="87805" y1="77124" x2="89634" y2="77778"/>
                        <a14:backgroundMark x1="54878" y1="96078" x2="57927" y2="95425"/>
                        <a14:backgroundMark x1="78049" y1="83660" x2="79268" y2="83660"/>
                        <a14:backgroundMark x1="80488" y1="82353" x2="80488" y2="82353"/>
                        <a14:backgroundMark x1="82927" y1="81046" x2="82927" y2="81046"/>
                        <a14:backgroundMark x1="79878" y1="79739" x2="79878" y2="79739"/>
                        <a14:backgroundMark x1="78659" y1="83660" x2="76829" y2="84967"/>
                        <a14:backgroundMark x1="75000" y1="85621" x2="74390" y2="85621"/>
                        <a14:backgroundMark x1="72561" y1="86275" x2="72561" y2="86275"/>
                        <a14:backgroundMark x1="80488" y1="81699" x2="81098" y2="80392"/>
                        <a14:backgroundMark x1="82317" y1="79085" x2="82317" y2="79085"/>
                        <a14:backgroundMark x1="82927" y1="81699" x2="82927" y2="81699"/>
                        <a14:backgroundMark x1="81098" y1="82353" x2="81098" y2="82353"/>
                        <a14:backgroundMark x1="81707" y1="82353" x2="81707" y2="82353"/>
                        <a14:backgroundMark x1="84146" y1="81046" x2="84146" y2="81046"/>
                        <a14:backgroundMark x1="79268" y1="81699" x2="48171" y2="98693"/>
                        <a14:backgroundMark x1="82317" y1="79739" x2="82317" y2="797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8587" y="4311155"/>
            <a:ext cx="752784" cy="70229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495BA8C-ACF6-9B34-1153-166570C7AC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9038" y="3732505"/>
            <a:ext cx="1240148" cy="1280942"/>
          </a:xfrm>
          <a:prstGeom prst="rect">
            <a:avLst/>
          </a:prstGeom>
        </p:spPr>
      </p:pic>
      <p:cxnSp>
        <p:nvCxnSpPr>
          <p:cNvPr id="21" name="Google Shape;160;p8">
            <a:extLst>
              <a:ext uri="{FF2B5EF4-FFF2-40B4-BE49-F238E27FC236}">
                <a16:creationId xmlns:a16="http://schemas.microsoft.com/office/drawing/2014/main" id="{33B666A5-7B31-DAA2-F437-04A1A13B3C13}"/>
              </a:ext>
            </a:extLst>
          </p:cNvPr>
          <p:cNvCxnSpPr>
            <a:cxnSpLocks/>
          </p:cNvCxnSpPr>
          <p:nvPr/>
        </p:nvCxnSpPr>
        <p:spPr>
          <a:xfrm flipH="1">
            <a:off x="8185667" y="4464089"/>
            <a:ext cx="4860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597F860E-CF43-5A15-1AEA-E7A158A00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AB42D983-DAA5-63B8-53B4-6117554CE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68" name="Google Shape;168;p10">
            <a:extLst>
              <a:ext uri="{FF2B5EF4-FFF2-40B4-BE49-F238E27FC236}">
                <a16:creationId xmlns:a16="http://schemas.microsoft.com/office/drawing/2014/main" id="{CEB992E5-C8DA-F132-E479-52083343C5CA}"/>
              </a:ext>
            </a:extLst>
          </p:cNvPr>
          <p:cNvSpPr txBox="1"/>
          <p:nvPr/>
        </p:nvSpPr>
        <p:spPr>
          <a:xfrm>
            <a:off x="307844" y="2770018"/>
            <a:ext cx="114474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El proyecto será desarrollado en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Java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utilizando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Spring Boot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backend y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Maven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gestión de dependencias, así como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PostgreSQL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base de datos. Para el frontend, se recomienda utilizar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Vue.js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junto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Tailwind CSS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diseño de interfaces responsivas. La arquitectura será basada en microservicios, siguiendo el patrón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MVC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estructuración del código y facilitando la escalabilidad del sistema.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6C38785C-8960-F9C5-5CBA-3A8395E5BE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 descr="Java Logo - símbolo, significado logotipo, historia, PNG">
            <a:extLst>
              <a:ext uri="{FF2B5EF4-FFF2-40B4-BE49-F238E27FC236}">
                <a16:creationId xmlns:a16="http://schemas.microsoft.com/office/drawing/2014/main" id="{2B9281DE-F762-EA66-7361-47F0A74920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546"/>
          <a:stretch/>
        </p:blipFill>
        <p:spPr>
          <a:xfrm>
            <a:off x="2883346" y="4691820"/>
            <a:ext cx="1343024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>
            <a:extLst>
              <a:ext uri="{FF2B5EF4-FFF2-40B4-BE49-F238E27FC236}">
                <a16:creationId xmlns:a16="http://schemas.microsoft.com/office/drawing/2014/main" id="{49E485BF-DD46-CA3C-B6D1-41625F2BD88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575" y="4963451"/>
            <a:ext cx="1881184" cy="48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 descr="Vue.js Logos - Mastering JS">
            <a:extLst>
              <a:ext uri="{FF2B5EF4-FFF2-40B4-BE49-F238E27FC236}">
                <a16:creationId xmlns:a16="http://schemas.microsoft.com/office/drawing/2014/main" id="{181FFABA-8499-8D80-BEBB-53C3BC6AC7A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5848" y="4774887"/>
            <a:ext cx="1517641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>
            <a:extLst>
              <a:ext uri="{FF2B5EF4-FFF2-40B4-BE49-F238E27FC236}">
                <a16:creationId xmlns:a16="http://schemas.microsoft.com/office/drawing/2014/main" id="{BBB7990E-07D5-EA8F-AD59-7B54CBD5ACD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38000" b="38900"/>
          <a:stretch/>
        </p:blipFill>
        <p:spPr>
          <a:xfrm>
            <a:off x="8558829" y="4940256"/>
            <a:ext cx="3196415" cy="41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2CBA73A5-4A37-D29A-454C-00DB4A12940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Ubuntu – Crear una base de datos postgresql para un proyecto – Blogging  googling">
            <a:extLst>
              <a:ext uri="{FF2B5EF4-FFF2-40B4-BE49-F238E27FC236}">
                <a16:creationId xmlns:a16="http://schemas.microsoft.com/office/drawing/2014/main" id="{8FD5F3F5-B4CB-57BF-84D2-BF4BB9DEB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18"/>
          <a:stretch/>
        </p:blipFill>
        <p:spPr bwMode="auto">
          <a:xfrm>
            <a:off x="4806428" y="4539186"/>
            <a:ext cx="1407555" cy="10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8459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1438</Words>
  <Application>Microsoft Office PowerPoint</Application>
  <PresentationFormat>Panorámica</PresentationFormat>
  <Paragraphs>132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Work Sans Medium</vt:lpstr>
      <vt:lpstr>Work Sans Light</vt:lpstr>
      <vt:lpstr>Work Sans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Alcance</vt:lpstr>
      <vt:lpstr>Entregables Proyecto Formativo por Trimestre</vt:lpstr>
      <vt:lpstr>Levantamiento de información</vt:lpstr>
      <vt:lpstr>Levantamiento de información</vt:lpstr>
      <vt:lpstr>Levantamiento de información</vt:lpstr>
      <vt:lpstr>Mapa de Procesos</vt:lpstr>
      <vt:lpstr>Diagrama de Procesos</vt:lpstr>
      <vt:lpstr>Casos de Uso</vt:lpstr>
      <vt:lpstr>Casos de Uso - Extendido</vt:lpstr>
      <vt:lpstr>Historias de Usuario</vt:lpstr>
      <vt:lpstr>Prototipo - Wireframes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Juan P.</cp:lastModifiedBy>
  <cp:revision>25</cp:revision>
  <dcterms:created xsi:type="dcterms:W3CDTF">2020-10-01T23:51:28Z</dcterms:created>
  <dcterms:modified xsi:type="dcterms:W3CDTF">2024-12-10T17:53:39Z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